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72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520B-3D98-43F8-AB95-53A34F45F488}" type="datetimeFigureOut">
              <a:rPr lang="es-PE" smtClean="0"/>
              <a:t>29/05/2024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7B07018-3390-43F9-A736-43A15F2E6CF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11551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520B-3D98-43F8-AB95-53A34F45F488}" type="datetimeFigureOut">
              <a:rPr lang="es-PE" smtClean="0"/>
              <a:t>29/05/2024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7B07018-3390-43F9-A736-43A15F2E6CF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853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520B-3D98-43F8-AB95-53A34F45F488}" type="datetimeFigureOut">
              <a:rPr lang="es-PE" smtClean="0"/>
              <a:t>29/05/2024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7B07018-3390-43F9-A736-43A15F2E6CF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1345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520B-3D98-43F8-AB95-53A34F45F488}" type="datetimeFigureOut">
              <a:rPr lang="es-PE" smtClean="0"/>
              <a:t>29/05/2024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7B07018-3390-43F9-A736-43A15F2E6CFC}" type="slidenum">
              <a:rPr lang="es-PE" smtClean="0"/>
              <a:t>‹Nº›</a:t>
            </a:fld>
            <a:endParaRPr lang="es-PE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0331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520B-3D98-43F8-AB95-53A34F45F488}" type="datetimeFigureOut">
              <a:rPr lang="es-PE" smtClean="0"/>
              <a:t>29/05/2024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7B07018-3390-43F9-A736-43A15F2E6CF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66761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520B-3D98-43F8-AB95-53A34F45F488}" type="datetimeFigureOut">
              <a:rPr lang="es-PE" smtClean="0"/>
              <a:t>29/05/2024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07018-3390-43F9-A736-43A15F2E6CF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79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520B-3D98-43F8-AB95-53A34F45F488}" type="datetimeFigureOut">
              <a:rPr lang="es-PE" smtClean="0"/>
              <a:t>29/05/2024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07018-3390-43F9-A736-43A15F2E6CF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8850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520B-3D98-43F8-AB95-53A34F45F488}" type="datetimeFigureOut">
              <a:rPr lang="es-PE" smtClean="0"/>
              <a:t>29/05/2024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07018-3390-43F9-A736-43A15F2E6CF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3138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96C6520B-3D98-43F8-AB95-53A34F45F488}" type="datetimeFigureOut">
              <a:rPr lang="es-PE" smtClean="0"/>
              <a:t>29/05/2024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7B07018-3390-43F9-A736-43A15F2E6CF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3911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520B-3D98-43F8-AB95-53A34F45F488}" type="datetimeFigureOut">
              <a:rPr lang="es-PE" smtClean="0"/>
              <a:t>29/05/2024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07018-3390-43F9-A736-43A15F2E6CF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7737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520B-3D98-43F8-AB95-53A34F45F488}" type="datetimeFigureOut">
              <a:rPr lang="es-PE" smtClean="0"/>
              <a:t>29/05/2024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7B07018-3390-43F9-A736-43A15F2E6CF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06639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520B-3D98-43F8-AB95-53A34F45F488}" type="datetimeFigureOut">
              <a:rPr lang="es-PE" smtClean="0"/>
              <a:t>29/05/2024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07018-3390-43F9-A736-43A15F2E6CF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65950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520B-3D98-43F8-AB95-53A34F45F488}" type="datetimeFigureOut">
              <a:rPr lang="es-PE" smtClean="0"/>
              <a:t>29/05/2024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07018-3390-43F9-A736-43A15F2E6CF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9134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520B-3D98-43F8-AB95-53A34F45F488}" type="datetimeFigureOut">
              <a:rPr lang="es-PE" smtClean="0"/>
              <a:t>29/05/2024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07018-3390-43F9-A736-43A15F2E6CF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32880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520B-3D98-43F8-AB95-53A34F45F488}" type="datetimeFigureOut">
              <a:rPr lang="es-PE" smtClean="0"/>
              <a:t>29/05/2024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07018-3390-43F9-A736-43A15F2E6CF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77608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520B-3D98-43F8-AB95-53A34F45F488}" type="datetimeFigureOut">
              <a:rPr lang="es-PE" smtClean="0"/>
              <a:t>29/05/2024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07018-3390-43F9-A736-43A15F2E6CF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9194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520B-3D98-43F8-AB95-53A34F45F488}" type="datetimeFigureOut">
              <a:rPr lang="es-PE" smtClean="0"/>
              <a:t>29/05/2024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07018-3390-43F9-A736-43A15F2E6CF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9841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6520B-3D98-43F8-AB95-53A34F45F488}" type="datetimeFigureOut">
              <a:rPr lang="es-PE" smtClean="0"/>
              <a:t>29/05/2024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07018-3390-43F9-A736-43A15F2E6CF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76506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137F7-D731-B053-1429-1E4959AAB3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 err="1"/>
              <a:t>CommentSentiment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1CF66E-1E9A-65B7-B8CA-0CFEB163FA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782778"/>
            <a:ext cx="8997078" cy="1968661"/>
          </a:xfrm>
        </p:spPr>
        <p:txBody>
          <a:bodyPr>
            <a:norm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s-PE" sz="28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Erick Javier Salinas Condori (2020069046)</a:t>
            </a:r>
            <a:endParaRPr lang="es-PE" sz="2800" b="0" dirty="0"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s-PE" sz="28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Aaron Pedro Paco Ramos (2018000654)</a:t>
            </a:r>
            <a:endParaRPr lang="es-PE" sz="2800" b="0" dirty="0"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s-PE" sz="28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Justin Zinedine Zevallos </a:t>
            </a:r>
            <a:r>
              <a:rPr lang="es-PE" sz="280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Purca</a:t>
            </a:r>
            <a:r>
              <a:rPr lang="es-PE" sz="28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(2020066924)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s-PE" sz="280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Mayner</a:t>
            </a:r>
            <a:r>
              <a:rPr lang="es-PE" sz="28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Gonzalo </a:t>
            </a:r>
            <a:r>
              <a:rPr lang="es-PE" sz="280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Anahua</a:t>
            </a:r>
            <a:r>
              <a:rPr lang="es-PE" sz="28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sz="280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Coaquira</a:t>
            </a:r>
            <a:r>
              <a:rPr lang="es-PE" sz="28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(2020067145)</a:t>
            </a: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2682971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9D2DC2-3547-7B0B-EB36-EA9640573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Diagrama de Clases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F4CD27C-AD94-577C-4400-3BA07E73D7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85" y="2046631"/>
            <a:ext cx="5641915" cy="474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16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CBFD8-0A90-A19F-71A4-96BEAF78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Diagrama de Actividades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F3198EC-0820-BC02-14F8-3D015AD83B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165" y="2037366"/>
            <a:ext cx="6983669" cy="474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695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BEFBC6-D4A1-5C34-51F5-5572BBFF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Diagrama de Secuencia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D5C0F84-FBE5-59BA-D216-3114AF9EF8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599" y="1689100"/>
            <a:ext cx="5416801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959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ABF59-516B-CD20-83BE-CFBB92EB9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Estudio de Factibilidad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AEF083-5A44-B06A-89C4-848499262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l"/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Factibilidad Técnica</a:t>
            </a:r>
          </a:p>
          <a:p>
            <a:pPr algn="l"/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Hardware y Software Necesario</a:t>
            </a:r>
            <a:endParaRPr lang="es-MX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lvl="1"/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Servidores de Aplicación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</a:t>
            </a:r>
          </a:p>
          <a:p>
            <a:pPr marL="1200150" lvl="2" indent="-285750"/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Requisitos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 Procesadores de alto rendimiento, idealmente con </a:t>
            </a:r>
            <a:r>
              <a:rPr lang="es-MX" b="0" i="0" dirty="0" err="1">
                <a:solidFill>
                  <a:srgbClr val="ECECEC"/>
                </a:solidFill>
                <a:effectLst/>
                <a:latin typeface="ui-sans-serif"/>
              </a:rPr>
              <a:t>CPUs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 con múltiples núcleos y alto rendimiento.</a:t>
            </a:r>
          </a:p>
          <a:p>
            <a:pPr marL="1200150" lvl="2" indent="-285750"/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Propósito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 Soportar la carga de procesamiento de modelos de IA y la operación del sistema en tiempo real.</a:t>
            </a:r>
          </a:p>
          <a:p>
            <a:pPr lvl="1"/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Almacenamiento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</a:t>
            </a:r>
          </a:p>
          <a:p>
            <a:pPr marL="1200150" lvl="2" indent="-285750"/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Requisitos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 </a:t>
            </a:r>
            <a:r>
              <a:rPr lang="es-MX" b="0" i="0" dirty="0" err="1">
                <a:solidFill>
                  <a:srgbClr val="ECECEC"/>
                </a:solidFill>
                <a:effectLst/>
                <a:latin typeface="ui-sans-serif"/>
              </a:rPr>
              <a:t>SSD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 de alta velocidad con al menos </a:t>
            </a:r>
            <a:r>
              <a:rPr lang="es-MX" b="0" i="0" dirty="0" err="1">
                <a:solidFill>
                  <a:srgbClr val="ECECEC"/>
                </a:solidFill>
                <a:effectLst/>
                <a:latin typeface="ui-sans-serif"/>
              </a:rPr>
              <a:t>1TB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 de capacidad.</a:t>
            </a:r>
          </a:p>
          <a:p>
            <a:pPr marL="1200150" lvl="2" indent="-285750"/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Propósito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 Facilitar el acceso rápido a grandes volúmenes de datos y almacenamiento eficiente.</a:t>
            </a:r>
          </a:p>
          <a:p>
            <a:pPr lvl="1"/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Red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</a:t>
            </a:r>
          </a:p>
          <a:p>
            <a:pPr marL="1200150" lvl="2" indent="-285750"/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Requisitos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 Conectividad de red de alta velocidad.</a:t>
            </a:r>
          </a:p>
          <a:p>
            <a:pPr marL="1200150" lvl="2" indent="-285750"/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Propósito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 Asegurar la transferencia rápida de datos y respuestas ágiles entre el servidor y los clientes.</a:t>
            </a:r>
          </a:p>
        </p:txBody>
      </p:sp>
    </p:spTree>
    <p:extLst>
      <p:ext uri="{BB962C8B-B14F-4D97-AF65-F5344CB8AC3E}">
        <p14:creationId xmlns:p14="http://schemas.microsoft.com/office/powerpoint/2010/main" val="657451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6C39403B-A0A4-44CF-BF0C-026BFC2A7BAE}"/>
              </a:ext>
            </a:extLst>
          </p:cNvPr>
          <p:cNvSpPr txBox="1"/>
          <p:nvPr/>
        </p:nvSpPr>
        <p:spPr>
          <a:xfrm>
            <a:off x="673100" y="520342"/>
            <a:ext cx="98933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Software Necesario</a:t>
            </a:r>
            <a:endParaRPr lang="es-MX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 err="1">
                <a:solidFill>
                  <a:srgbClr val="ECECEC"/>
                </a:solidFill>
                <a:effectLst/>
                <a:latin typeface="ui-sans-serif"/>
              </a:rPr>
              <a:t>Frameworks</a:t>
            </a:r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 y Bibliotecas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1" i="0" dirty="0" err="1">
                <a:solidFill>
                  <a:srgbClr val="ECECEC"/>
                </a:solidFill>
                <a:effectLst/>
                <a:latin typeface="ui-sans-serif"/>
              </a:rPr>
              <a:t>TensorFlow</a:t>
            </a:r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/</a:t>
            </a:r>
            <a:r>
              <a:rPr lang="es-MX" b="1" i="0" dirty="0" err="1">
                <a:solidFill>
                  <a:srgbClr val="ECECEC"/>
                </a:solidFill>
                <a:effectLst/>
                <a:latin typeface="ui-sans-serif"/>
              </a:rPr>
              <a:t>PyTorch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 Para el desarrollo de modelos de análisis de sentimientos.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1" i="0" dirty="0" err="1">
                <a:solidFill>
                  <a:srgbClr val="ECECEC"/>
                </a:solidFill>
                <a:effectLst/>
                <a:latin typeface="ui-sans-serif"/>
              </a:rPr>
              <a:t>Flask</a:t>
            </a:r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/Django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 Para el desarrollo de la aplicación web.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1" i="0" dirty="0" err="1">
                <a:solidFill>
                  <a:srgbClr val="ECECEC"/>
                </a:solidFill>
                <a:effectLst/>
                <a:latin typeface="ui-sans-serif"/>
              </a:rPr>
              <a:t>Firebase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 Para el almacenamiento de datos y autenticación de usuarios.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Sistemas Operativos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Linux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 Preferido para servidores debido a su estabilidad y eficiencia.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Windows/MacOS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 Para desarrollo y pruebas locales.</a:t>
            </a:r>
          </a:p>
          <a:p>
            <a:pPr algn="l"/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Base de Datos</a:t>
            </a:r>
            <a:endParaRPr lang="es-MX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 err="1">
                <a:solidFill>
                  <a:srgbClr val="ECECEC"/>
                </a:solidFill>
                <a:effectLst/>
                <a:latin typeface="ui-sans-serif"/>
              </a:rPr>
              <a:t>Firebase</a:t>
            </a:r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 </a:t>
            </a:r>
            <a:r>
              <a:rPr lang="es-MX" b="1" i="0" dirty="0" err="1">
                <a:solidFill>
                  <a:srgbClr val="ECECEC"/>
                </a:solidFill>
                <a:effectLst/>
                <a:latin typeface="ui-sans-serif"/>
              </a:rPr>
              <a:t>Firestore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Características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 Base de datos NoSQL escalable y flexible.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Propósito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 Almacenar comentarios, usuarios, y registros de moderación.</a:t>
            </a:r>
          </a:p>
          <a:p>
            <a:pPr algn="l"/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Análisis de Viabilidad Técnica</a:t>
            </a:r>
            <a:endParaRPr lang="es-MX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Capacidad del Equipo de Desarrollo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 El equipo tiene experiencia en el uso de los </a:t>
            </a:r>
            <a:r>
              <a:rPr lang="es-MX" b="0" i="0" dirty="0" err="1">
                <a:solidFill>
                  <a:srgbClr val="ECECEC"/>
                </a:solidFill>
                <a:effectLst/>
                <a:latin typeface="ui-sans-serif"/>
              </a:rPr>
              <a:t>frameworks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 y bibliotecas mencionadas.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Disponibilidad de Tecnología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 Todas las tecnologías necesarias están disponibles y son compatibles con los objetivos del proyecto.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Mantenibilidad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 La elección de tecnologías conocidas y bien documentadas asegura la mantenibilidad del sistema.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s-MX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1597813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6068219-962A-0ACD-F60C-0FEDB4D5CA0C}"/>
              </a:ext>
            </a:extLst>
          </p:cNvPr>
          <p:cNvSpPr txBox="1"/>
          <p:nvPr/>
        </p:nvSpPr>
        <p:spPr>
          <a:xfrm>
            <a:off x="431800" y="889843"/>
            <a:ext cx="99949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PE" b="1" i="0" dirty="0">
                <a:solidFill>
                  <a:srgbClr val="ECECEC"/>
                </a:solidFill>
                <a:effectLst/>
                <a:latin typeface="ui-sans-serif"/>
              </a:rPr>
              <a:t>Factibilidad Económica</a:t>
            </a:r>
          </a:p>
          <a:p>
            <a:pPr algn="l"/>
            <a:r>
              <a:rPr lang="es-PE" b="1" i="0" dirty="0">
                <a:solidFill>
                  <a:srgbClr val="ECECEC"/>
                </a:solidFill>
                <a:effectLst/>
                <a:latin typeface="ui-sans-serif"/>
              </a:rPr>
              <a:t>Costos Operativos Durante el Desarrollo</a:t>
            </a:r>
            <a:endParaRPr lang="es-PE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s-PE" b="1" i="0" dirty="0">
                <a:solidFill>
                  <a:srgbClr val="ECECEC"/>
                </a:solidFill>
                <a:effectLst/>
                <a:latin typeface="ui-sans-serif"/>
              </a:rPr>
              <a:t>Alquiler de Servidores</a:t>
            </a:r>
            <a:r>
              <a:rPr lang="es-PE" b="0" i="0" dirty="0">
                <a:solidFill>
                  <a:srgbClr val="ECECEC"/>
                </a:solidFill>
                <a:effectLst/>
                <a:latin typeface="ui-sans-serif"/>
              </a:rPr>
              <a:t>: S/ 100 mensuales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PE" b="1" i="0" dirty="0">
                <a:solidFill>
                  <a:srgbClr val="ECECEC"/>
                </a:solidFill>
                <a:effectLst/>
                <a:latin typeface="ui-sans-serif"/>
              </a:rPr>
              <a:t>Licencias de Software</a:t>
            </a:r>
            <a:r>
              <a:rPr lang="es-PE" b="0" i="0" dirty="0">
                <a:solidFill>
                  <a:srgbClr val="ECECEC"/>
                </a:solidFill>
                <a:effectLst/>
                <a:latin typeface="ui-sans-serif"/>
              </a:rPr>
              <a:t>: S/ </a:t>
            </a:r>
            <a:r>
              <a:rPr lang="es-PE" dirty="0">
                <a:solidFill>
                  <a:srgbClr val="ECECEC"/>
                </a:solidFill>
                <a:latin typeface="ui-sans-serif"/>
              </a:rPr>
              <a:t>5</a:t>
            </a:r>
            <a:r>
              <a:rPr lang="es-PE" b="0" i="0" dirty="0">
                <a:solidFill>
                  <a:srgbClr val="ECECEC"/>
                </a:solidFill>
                <a:effectLst/>
                <a:latin typeface="ui-sans-serif"/>
              </a:rPr>
              <a:t>0 mensuales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PE" b="1" i="0" dirty="0">
                <a:solidFill>
                  <a:srgbClr val="ECECEC"/>
                </a:solidFill>
                <a:effectLst/>
                <a:latin typeface="ui-sans-serif"/>
              </a:rPr>
              <a:t>Costos de Red y Conectividad</a:t>
            </a:r>
            <a:r>
              <a:rPr lang="es-PE" b="0" i="0" dirty="0">
                <a:solidFill>
                  <a:srgbClr val="ECECEC"/>
                </a:solidFill>
                <a:effectLst/>
                <a:latin typeface="ui-sans-serif"/>
              </a:rPr>
              <a:t>: S/ 100 mensuales</a:t>
            </a:r>
          </a:p>
          <a:p>
            <a:pPr algn="l"/>
            <a:r>
              <a:rPr lang="es-PE" b="1" i="0" dirty="0">
                <a:solidFill>
                  <a:srgbClr val="ECECEC"/>
                </a:solidFill>
                <a:effectLst/>
                <a:latin typeface="ui-sans-serif"/>
              </a:rPr>
              <a:t>Costos del Ambiente</a:t>
            </a:r>
            <a:endParaRPr lang="es-PE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s-PE" b="1" i="0" dirty="0">
                <a:solidFill>
                  <a:srgbClr val="ECECEC"/>
                </a:solidFill>
                <a:effectLst/>
                <a:latin typeface="ui-sans-serif"/>
              </a:rPr>
              <a:t>Equipos de Desarrollo (Hardware y Software)</a:t>
            </a:r>
            <a:r>
              <a:rPr lang="es-PE" b="0" i="0" dirty="0">
                <a:solidFill>
                  <a:srgbClr val="ECECEC"/>
                </a:solidFill>
                <a:effectLst/>
                <a:latin typeface="ui-sans-serif"/>
              </a:rPr>
              <a:t>: S/ 1500 únicos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PE" b="1" i="0" dirty="0">
                <a:solidFill>
                  <a:srgbClr val="ECECEC"/>
                </a:solidFill>
                <a:effectLst/>
                <a:latin typeface="ui-sans-serif"/>
              </a:rPr>
              <a:t>Infraestructura de Pruebas</a:t>
            </a:r>
            <a:r>
              <a:rPr lang="es-PE" b="0" i="0" dirty="0">
                <a:solidFill>
                  <a:srgbClr val="ECECEC"/>
                </a:solidFill>
                <a:effectLst/>
                <a:latin typeface="ui-sans-serif"/>
              </a:rPr>
              <a:t>: S/ 800 únicos</a:t>
            </a:r>
          </a:p>
          <a:p>
            <a:pPr algn="l"/>
            <a:r>
              <a:rPr lang="es-PE" b="1" i="0" dirty="0">
                <a:solidFill>
                  <a:srgbClr val="ECECEC"/>
                </a:solidFill>
                <a:effectLst/>
                <a:latin typeface="ui-sans-serif"/>
              </a:rPr>
              <a:t>Costos de Personal</a:t>
            </a:r>
            <a:endParaRPr lang="es-PE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s-PE" b="1" i="0" dirty="0">
                <a:solidFill>
                  <a:srgbClr val="ECECEC"/>
                </a:solidFill>
                <a:effectLst/>
                <a:latin typeface="ui-sans-serif"/>
              </a:rPr>
              <a:t>Desarrolladores (4 personas)</a:t>
            </a:r>
            <a:r>
              <a:rPr lang="es-PE" b="0" i="0" dirty="0">
                <a:solidFill>
                  <a:srgbClr val="ECECEC"/>
                </a:solidFill>
                <a:effectLst/>
                <a:latin typeface="ui-sans-serif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ECECEC"/>
                </a:solidFill>
                <a:effectLst/>
                <a:latin typeface="ui-sans-serif"/>
              </a:rPr>
              <a:t>Salario Mensual: S/ 2000 por el equipo</a:t>
            </a:r>
          </a:p>
          <a:p>
            <a:pPr algn="l"/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Análisis de Viabilidad Económica</a:t>
            </a:r>
            <a:endParaRPr lang="es-MX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Presupuesto Disponible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 El presupuesto asignado cubre los costos estimados.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Retorno de Inversión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 El sistema propuesto mejorará la eficiencia y reducirá los costos operativos a largo plazo.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Costos de Mantenimiento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 Se estima que los costos de mantenimiento serán bajos debido a la naturaleza automatizada del sistema.</a:t>
            </a:r>
          </a:p>
          <a:p>
            <a:pPr algn="l"/>
            <a:endParaRPr lang="es-PE" dirty="0">
              <a:solidFill>
                <a:srgbClr val="ECECEC"/>
              </a:solidFill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264201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B83DCB8-13F0-6FF8-1843-DA04C42D99D4}"/>
              </a:ext>
            </a:extLst>
          </p:cNvPr>
          <p:cNvSpPr txBox="1"/>
          <p:nvPr/>
        </p:nvSpPr>
        <p:spPr>
          <a:xfrm>
            <a:off x="1358900" y="1178342"/>
            <a:ext cx="85471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Factibilidad Operativa</a:t>
            </a:r>
          </a:p>
          <a:p>
            <a:pPr algn="l"/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Compatibilidad con la Infraestructura Existente</a:t>
            </a:r>
            <a:endParaRPr lang="es-MX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El sistema </a:t>
            </a:r>
            <a:r>
              <a:rPr lang="es-MX" b="1" i="0" dirty="0" err="1">
                <a:solidFill>
                  <a:srgbClr val="ECECEC"/>
                </a:solidFill>
                <a:effectLst/>
                <a:latin typeface="ui-sans-serif"/>
              </a:rPr>
              <a:t>CommentSentiment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 está diseñado para integrarse con la infraestructura tecnológica existente de la plataforma de </a:t>
            </a:r>
            <a:r>
              <a:rPr lang="es-MX" b="0" i="0" dirty="0" err="1">
                <a:solidFill>
                  <a:srgbClr val="ECECEC"/>
                </a:solidFill>
                <a:effectLst/>
                <a:latin typeface="ui-sans-serif"/>
              </a:rPr>
              <a:t>delivery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, utilizando servicios compatibles.</a:t>
            </a:r>
          </a:p>
          <a:p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Capacidad de Soporte y Mantenimiento</a:t>
            </a:r>
            <a:endParaRPr lang="es-MX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El equipo de desarrollo tiene la capacidad de proporcionar soporte continuo y mantenimiento, asegurando la operación ininterrumpida del sistema.</a:t>
            </a:r>
          </a:p>
          <a:p>
            <a:pPr algn="l"/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Adaptabilidad y Escalabilidad</a:t>
            </a:r>
            <a:endParaRPr lang="es-MX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El sistema está diseñado para ser escalable, permitiendo agregar más capacidad de procesamiento y almacenamiento según sea necesario.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La arquitectura modular facilita la adaptación a nuevos requerimientos y la implementación de mejoras futuras.</a:t>
            </a:r>
          </a:p>
        </p:txBody>
      </p:sp>
    </p:spTree>
    <p:extLst>
      <p:ext uri="{BB962C8B-B14F-4D97-AF65-F5344CB8AC3E}">
        <p14:creationId xmlns:p14="http://schemas.microsoft.com/office/powerpoint/2010/main" val="3565954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3A421E6-C8F8-75A1-36BF-362F3F0B3A96}"/>
              </a:ext>
            </a:extLst>
          </p:cNvPr>
          <p:cNvSpPr txBox="1"/>
          <p:nvPr/>
        </p:nvSpPr>
        <p:spPr>
          <a:xfrm>
            <a:off x="2705100" y="1656140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Beneficios Operativos</a:t>
            </a:r>
            <a:endParaRPr lang="es-MX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Eficiencia Mejorada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 La automatización del proceso de moderación de comentarios reducirá el tiempo y esfuerzo necesarios, permitiendo que los moderadores humanos se enfoquen en tareas más críticas.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Calidad y Consistencia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 La IA proporcionará una moderación consistente y precisa, reduciendo errores y asegurando una experiencia de usuario uniforme.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ECECEC"/>
                </a:solidFill>
                <a:effectLst/>
                <a:latin typeface="ui-sans-serif"/>
              </a:rPr>
              <a:t>Reducción de Costos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: Al disminuir la necesidad de moderación manual intensiva, se reducirán los costos operativos a largo plazo.</a:t>
            </a:r>
          </a:p>
        </p:txBody>
      </p:sp>
    </p:spTree>
    <p:extLst>
      <p:ext uri="{BB962C8B-B14F-4D97-AF65-F5344CB8AC3E}">
        <p14:creationId xmlns:p14="http://schemas.microsoft.com/office/powerpoint/2010/main" val="670283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4EDA5-8CB6-D661-E8BB-59FFC1D21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Análisis de Rentabilidad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287831-AEAD-C8D6-F269-ED2A9C745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781373"/>
            <a:ext cx="6076079" cy="3599316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Punto de Equilibrio:</a:t>
            </a:r>
          </a:p>
          <a:p>
            <a:r>
              <a:rPr lang="es-MX" dirty="0"/>
              <a:t>Para alcanzar el punto de equilibrio, el proyecto </a:t>
            </a:r>
            <a:r>
              <a:rPr lang="es-MX" dirty="0" err="1"/>
              <a:t>CommentSentiment</a:t>
            </a:r>
            <a:r>
              <a:rPr lang="es-MX" dirty="0"/>
              <a:t> necesita vender aproximadamente 8 unidades de sus servicios (licencias, suscripciones, personalizaciones, soporte técnico) al precio promedio de 386.36 soles.</a:t>
            </a:r>
          </a:p>
          <a:p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822E97-4913-4F17-4675-D2B734401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874" y="2781373"/>
            <a:ext cx="4985545" cy="296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92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12ABF-676A-CA11-06F9-CB90F313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Conclusión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4094FB-6F5C-4560-9805-507BACBC4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i="0" dirty="0" err="1">
                <a:solidFill>
                  <a:srgbClr val="ECECEC"/>
                </a:solidFill>
                <a:effectLst/>
                <a:latin typeface="ui-sans-serif"/>
              </a:rPr>
              <a:t>CommentSentiment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 es un sistema de moderación de comentarios basado en inteligencia artificial, diseñado para mejorar la eficiencia y efectividad de la moderación en una plataforma de </a:t>
            </a:r>
            <a:r>
              <a:rPr lang="es-MX" b="0" i="0" dirty="0" err="1">
                <a:solidFill>
                  <a:srgbClr val="ECECEC"/>
                </a:solidFill>
                <a:effectLst/>
                <a:latin typeface="ui-sans-serif"/>
              </a:rPr>
              <a:t>delivery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. La solución propuesta aborda problemas críticos de la moderación manual, como la ineficiencia, la propensión a errores y el alto consumo de recursos humanos es una solución robusta y escalable que mejorará la experiencia del </a:t>
            </a:r>
            <a:r>
              <a:rPr lang="es-MX" b="0" i="0" dirty="0" err="1">
                <a:solidFill>
                  <a:srgbClr val="ECECEC"/>
                </a:solidFill>
                <a:effectLst/>
                <a:latin typeface="ui-sans-serif"/>
              </a:rPr>
              <a:t>ususario</a:t>
            </a:r>
            <a:r>
              <a:rPr lang="es-MX" b="0" i="0" dirty="0">
                <a:solidFill>
                  <a:srgbClr val="ECECEC"/>
                </a:solidFill>
                <a:effectLst/>
                <a:latin typeface="ui-sans-serif"/>
              </a:rPr>
              <a:t> al asegurar un entorno digital mas seguro y respetuoso. La implementación de este sistema automatizado de moderación de comentarios es altamente recomendable para optimizar la gestión de interacciones en línea en la plataforma de </a:t>
            </a:r>
            <a:r>
              <a:rPr lang="es-MX" b="0" i="0" dirty="0" err="1">
                <a:solidFill>
                  <a:srgbClr val="ECECEC"/>
                </a:solidFill>
                <a:effectLst/>
                <a:latin typeface="ui-sans-serif"/>
              </a:rPr>
              <a:t>delivery</a:t>
            </a:r>
            <a:r>
              <a:rPr lang="es-MX" b="0" i="0">
                <a:solidFill>
                  <a:srgbClr val="ECECEC"/>
                </a:solidFill>
                <a:effectLst/>
                <a:latin typeface="ui-sans-serif"/>
              </a:rPr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8661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31F07F-41E9-D719-EA92-D4A2978A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B14845-E3DD-BFEF-5477-141CC2CE0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457579" cy="4089327"/>
          </a:xfrm>
        </p:spPr>
        <p:txBody>
          <a:bodyPr>
            <a:normAutofit fontScale="92500"/>
          </a:bodyPr>
          <a:lstStyle/>
          <a:p>
            <a:r>
              <a:rPr lang="es-MX" dirty="0"/>
              <a:t>El propósito de esta presentación es introducir </a:t>
            </a:r>
            <a:r>
              <a:rPr lang="es-MX" dirty="0" err="1"/>
              <a:t>CommentSentiment</a:t>
            </a:r>
            <a:r>
              <a:rPr lang="es-MX" dirty="0"/>
              <a:t>, un innovador sistema de moderación de comentarios para nuestra plataforma de </a:t>
            </a:r>
            <a:r>
              <a:rPr lang="es-MX" dirty="0" err="1"/>
              <a:t>delivery</a:t>
            </a:r>
            <a:r>
              <a:rPr lang="es-MX" dirty="0"/>
              <a:t>. Este proyecto utiliza inteligencia artificial para analizar y moderar comentarios, bloqueando contenido ofensivo y notificando a los usuarios. Actualmente, la moderación manual de comentarios es ineficiente y propensa a errores, lo que afecta negativamente la experiencia del usuario. Nuestro objetivo es implementar un sistema automatizado que mejore la calidad del contenido y la experiencia del usuario. En esta presentación, cubriremos la descripción del proyecto, el planteamiento del problema, la solución propuesta, el análisis de requerimientos, el modelo lógico y análisis de objetos, los diagramas de actividades y secuencia, la arquitectura del sistema, el estudio de factibilidad, la proyección de ingresos y análisis financiero, y concluiremos con recomendaciones.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490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98C817-F944-0D96-F44E-70D809604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Descripción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965246-F290-67E6-93A4-0D395A9B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6769103" cy="4311985"/>
          </a:xfrm>
        </p:spPr>
        <p:txBody>
          <a:bodyPr>
            <a:normAutofit fontScale="85000" lnSpcReduction="20000"/>
          </a:bodyPr>
          <a:lstStyle/>
          <a:p>
            <a:r>
              <a:rPr lang="es-MX" dirty="0" err="1"/>
              <a:t>CommentSentiment</a:t>
            </a:r>
            <a:r>
              <a:rPr lang="es-MX" dirty="0"/>
              <a:t> es una solución basada en inteligencia artificial diseñada para moderar comentarios en una plataforma de </a:t>
            </a:r>
            <a:r>
              <a:rPr lang="es-MX" dirty="0" err="1"/>
              <a:t>delivery</a:t>
            </a:r>
            <a:r>
              <a:rPr lang="es-MX" dirty="0"/>
              <a:t>. Este sistema se encarga de analizar los comentarios de los usuarios, detectar lenguaje ofensivo y bloquear automáticamente aquellos comentarios inapropiados. Además, notifica a los usuarios cuando sus comentarios han sido bloqueados y registra los comentarios bloqueados para la revisión del administrador. Las funcionalidades principales de </a:t>
            </a:r>
            <a:r>
              <a:rPr lang="es-MX" dirty="0" err="1"/>
              <a:t>CommentSentiment</a:t>
            </a:r>
            <a:r>
              <a:rPr lang="es-MX" dirty="0"/>
              <a:t> incluyen el análisis de sentimientos, la detección de lenguaje ofensivo, el bloqueo y la publicación de comentarios, y la generación de notificaciones y reportes. Los beneficios clave de esta solución son la mejora de la experiencia del usuario, la reducción del tiempo y esfuerzo en la moderación manual de comentarios, y el aseguramiento de un entorno digital más seguro y respetuoso.</a:t>
            </a: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15E5BD1-564B-7713-5DFC-8F872D068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568" y="2178457"/>
            <a:ext cx="4470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72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29B50-0A22-A324-6E0B-23BFF1380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Planteamiento del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E1856C-ADD8-1A71-C8B3-55A92FDAE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887" y="2336872"/>
            <a:ext cx="7113865" cy="4047149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La gestión manual de comentarios es un proceso ineficiente y propenso a errores. Los moderadores a menudo se sienten abrumados por la gran cantidad de comentarios que deben revisar, lo que lleva a retrasos significativos en la moderación. Este proceso no solo consume mucho tiempo, sino que también aumenta los costos operativos debido al tiempo y los recursos humanos necesarios para el análisis manual de comentarios. Además, la moderación manual es susceptible a errores, lo que puede resultar en la publicación de contenido inapropiado o el bloqueo de comentarios válidos. En resumen, el enfoque manual limita la escalabilidad y la flexibilidad en la gestión de interacciones en línea.</a:t>
            </a:r>
            <a:endParaRPr lang="es-PE" dirty="0"/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4EEE4F5B-3F95-42B2-E124-B09690C9B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48" y="2505909"/>
            <a:ext cx="3598863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77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E09187-BA11-409D-9DCC-8338D6A7B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Solución Propuesta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10A34A-A7F8-205E-347B-2E5E147B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6089595" cy="4147817"/>
          </a:xfrm>
        </p:spPr>
        <p:txBody>
          <a:bodyPr>
            <a:normAutofit fontScale="85000" lnSpcReduction="20000"/>
          </a:bodyPr>
          <a:lstStyle/>
          <a:p>
            <a:r>
              <a:rPr lang="es-MX" dirty="0"/>
              <a:t>La solución propuesta es </a:t>
            </a:r>
            <a:r>
              <a:rPr lang="es-MX" dirty="0" err="1"/>
              <a:t>CommentSentiment</a:t>
            </a:r>
            <a:r>
              <a:rPr lang="es-MX" dirty="0"/>
              <a:t>, un sistema de moderación de comentarios impulsado por inteligencia artificial. Este sistema automatiza el proceso de moderación mediante el uso de algoritmos avanzados de análisis de sentimientos y detección de lenguaje ofensivo. </a:t>
            </a:r>
            <a:r>
              <a:rPr lang="es-MX" dirty="0" err="1"/>
              <a:t>CommentSentiment</a:t>
            </a:r>
            <a:r>
              <a:rPr lang="es-MX" dirty="0"/>
              <a:t> analiza los comentarios de los usuarios en tiempo real, bloquea aquellos que contienen lenguaje inapropiado y notifica a los usuarios sobre el bloqueo de sus comentarios. Los comentarios no ofensivos son publicados automáticamente, mejorando la eficiencia y la experiencia del usuario. Además, el sistema registra los comentarios bloqueados para la revisión del administrador, asegurando una gestión efectiva y escalable de las interacciones en línea.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BF6C9F-CB5E-01B4-8BBE-873E57C21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509" y="2177482"/>
            <a:ext cx="4521127" cy="45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6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5049B-F6BC-8D30-D103-D7C01E9E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Análisis de Requerimientos Funcionales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07C9D1C-F976-B8E9-84C9-FAFAFB50C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512225" y="230734"/>
            <a:ext cx="130953299" cy="570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827D117C-12F1-3A0F-CDEE-A3FACFDF8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28" y="2024856"/>
            <a:ext cx="4833144" cy="4833144"/>
          </a:xfrm>
        </p:spPr>
      </p:pic>
    </p:spTree>
    <p:extLst>
      <p:ext uri="{BB962C8B-B14F-4D97-AF65-F5344CB8AC3E}">
        <p14:creationId xmlns:p14="http://schemas.microsoft.com/office/powerpoint/2010/main" val="82231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171E8583-D110-D5B3-9BD2-EA7397ECC0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1742654"/>
              </p:ext>
            </p:extLst>
          </p:nvPr>
        </p:nvGraphicFramePr>
        <p:xfrm>
          <a:off x="272323" y="120610"/>
          <a:ext cx="10167077" cy="6616780"/>
        </p:xfrm>
        <a:graphic>
          <a:graphicData uri="http://schemas.openxmlformats.org/drawingml/2006/table">
            <a:tbl>
              <a:tblPr/>
              <a:tblGrid>
                <a:gridCol w="2541774">
                  <a:extLst>
                    <a:ext uri="{9D8B030D-6E8A-4147-A177-3AD203B41FA5}">
                      <a16:colId xmlns:a16="http://schemas.microsoft.com/office/drawing/2014/main" val="4113798503"/>
                    </a:ext>
                  </a:extLst>
                </a:gridCol>
                <a:gridCol w="2355789">
                  <a:extLst>
                    <a:ext uri="{9D8B030D-6E8A-4147-A177-3AD203B41FA5}">
                      <a16:colId xmlns:a16="http://schemas.microsoft.com/office/drawing/2014/main" val="181347798"/>
                    </a:ext>
                  </a:extLst>
                </a:gridCol>
                <a:gridCol w="1653179">
                  <a:extLst>
                    <a:ext uri="{9D8B030D-6E8A-4147-A177-3AD203B41FA5}">
                      <a16:colId xmlns:a16="http://schemas.microsoft.com/office/drawing/2014/main" val="3674701740"/>
                    </a:ext>
                  </a:extLst>
                </a:gridCol>
                <a:gridCol w="3616335">
                  <a:extLst>
                    <a:ext uri="{9D8B030D-6E8A-4147-A177-3AD203B41FA5}">
                      <a16:colId xmlns:a16="http://schemas.microsoft.com/office/drawing/2014/main" val="902483077"/>
                    </a:ext>
                  </a:extLst>
                </a:gridCol>
              </a:tblGrid>
              <a:tr h="13800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del Requerimiento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Descripción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Prioridad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Criterios de Aceptación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151027"/>
                  </a:ext>
                </a:extLst>
              </a:tr>
              <a:tr h="24044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RF01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Recepción de comentarios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debe recibir y almacenar todos los comentarios enviados por los usuarios</a:t>
                      </a:r>
                      <a:endParaRPr lang="es-MX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889459"/>
                  </a:ext>
                </a:extLst>
              </a:tr>
              <a:tr h="2916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RF02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Análisis de Sentimientos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IA debe analizar cada comentario para determinar su tono emocional (positivo, negativo, neutro).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040469"/>
                  </a:ext>
                </a:extLst>
              </a:tr>
              <a:tr h="24044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RF03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Detección de Lenguaje Ofensivo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IA debe identificar y clasificar comentarios que contengan lenguaje ofensivo o de odio.</a:t>
                      </a:r>
                      <a:endParaRPr lang="es-MX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707662"/>
                  </a:ext>
                </a:extLst>
              </a:tr>
              <a:tr h="3940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RF04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Bloqueo Automático de Comentarios Ofensivos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debe bloquear automáticamente los comentarios clasificados como ofensivos y notificar al usuario sobre el bloqueo.</a:t>
                      </a:r>
                      <a:endParaRPr lang="es-MX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52640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RF05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Publicación de Comentarios Positivos y Neutros</a:t>
                      </a:r>
                      <a:endParaRPr lang="es-MX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comentarios clasificados como positivos o neutros deben ser publicados automáticamente en la plataforma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8032134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RF06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Publicación de Comentarios de Insatisfacción No Ofensivos</a:t>
                      </a:r>
                      <a:endParaRPr lang="es-MX" sz="1200" dirty="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comentarios clasificados como insatisfactorios pero no ofensivos deben ser publicados automáticamente.</a:t>
                      </a:r>
                      <a:endParaRPr lang="es-MX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570918"/>
                  </a:ext>
                </a:extLst>
              </a:tr>
              <a:tr h="3940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RF07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Generación de Informes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debe generar informes detallados de todos los comentarios analizados, tanto bloqueados como publicados, para revisión del administrador.</a:t>
                      </a:r>
                      <a:endParaRPr lang="es-MX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38115"/>
                  </a:ext>
                </a:extLst>
              </a:tr>
              <a:tr h="4453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RF08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Interfaz de Gestión para Administradores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Proveer una interfaz intuitiva para que los administradores configuren los parámetros de análisis y moderación, revisen comentarios bloqueados y generen reportes</a:t>
                      </a:r>
                      <a:endParaRPr lang="es-MX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999482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RF09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Notificaciones al Usuario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debe notificar a los usuarios cuando sus comentarios sean bloqueados por contener lenguaje ofensivo</a:t>
                      </a:r>
                      <a:endParaRPr lang="es-MX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47283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RF10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Escalabilidad del Sistema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debe ser capaz de manejar un gran volumen de comentarios sin comprometer el rendimiento</a:t>
                      </a:r>
                      <a:endParaRPr lang="es-MX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57215"/>
                  </a:ext>
                </a:extLst>
              </a:tr>
              <a:tr h="3940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RF11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Seguridad y Privacidad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debe garantizar la seguridad y privacidad de los datos de los usuarios, cumpliendo con las normativas de protección de datos</a:t>
                      </a:r>
                      <a:endParaRPr lang="es-MX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34645"/>
                  </a:ext>
                </a:extLst>
              </a:tr>
              <a:tr h="2916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RF12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Integración con Sistemas Existentes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debe ser fácilmente integrable con las infraestructuras tecnológicas existentes en la plataforma web</a:t>
                      </a:r>
                      <a:endParaRPr lang="es-MX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453807"/>
                  </a:ext>
                </a:extLst>
              </a:tr>
              <a:tr h="2916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RF13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Mantenimiento y Actualizaciones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  <a:endParaRPr lang="es-PE" sz="120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debe permitir actualizaciones y mantenimiento regular sin interrumpir el servicio.</a:t>
                      </a:r>
                      <a:endParaRPr lang="es-MX" sz="1200" dirty="0">
                        <a:effectLst/>
                      </a:endParaRPr>
                    </a:p>
                  </a:txBody>
                  <a:tcPr marL="14245" marR="14245" marT="14245" marB="1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845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151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0BF783-D269-863C-D55A-A9E0F707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Análisis de Requerimientos No Funcionales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20B5E86-08A4-DC18-21C2-96145D4E3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28" y="1948656"/>
            <a:ext cx="4909344" cy="4909344"/>
          </a:xfrm>
        </p:spPr>
      </p:pic>
    </p:spTree>
    <p:extLst>
      <p:ext uri="{BB962C8B-B14F-4D97-AF65-F5344CB8AC3E}">
        <p14:creationId xmlns:p14="http://schemas.microsoft.com/office/powerpoint/2010/main" val="1621369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9184B5B-8FA8-493D-3E40-FF09AD949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857698"/>
              </p:ext>
            </p:extLst>
          </p:nvPr>
        </p:nvGraphicFramePr>
        <p:xfrm>
          <a:off x="190500" y="72819"/>
          <a:ext cx="10375900" cy="6760974"/>
        </p:xfrm>
        <a:graphic>
          <a:graphicData uri="http://schemas.openxmlformats.org/drawingml/2006/table">
            <a:tbl>
              <a:tblPr/>
              <a:tblGrid>
                <a:gridCol w="1461941">
                  <a:extLst>
                    <a:ext uri="{9D8B030D-6E8A-4147-A177-3AD203B41FA5}">
                      <a16:colId xmlns:a16="http://schemas.microsoft.com/office/drawing/2014/main" val="2314558916"/>
                    </a:ext>
                  </a:extLst>
                </a:gridCol>
                <a:gridCol w="1397254">
                  <a:extLst>
                    <a:ext uri="{9D8B030D-6E8A-4147-A177-3AD203B41FA5}">
                      <a16:colId xmlns:a16="http://schemas.microsoft.com/office/drawing/2014/main" val="1137763625"/>
                    </a:ext>
                  </a:extLst>
                </a:gridCol>
                <a:gridCol w="776252">
                  <a:extLst>
                    <a:ext uri="{9D8B030D-6E8A-4147-A177-3AD203B41FA5}">
                      <a16:colId xmlns:a16="http://schemas.microsoft.com/office/drawing/2014/main" val="3802822829"/>
                    </a:ext>
                  </a:extLst>
                </a:gridCol>
                <a:gridCol w="6740453">
                  <a:extLst>
                    <a:ext uri="{9D8B030D-6E8A-4147-A177-3AD203B41FA5}">
                      <a16:colId xmlns:a16="http://schemas.microsoft.com/office/drawing/2014/main" val="1039560769"/>
                    </a:ext>
                  </a:extLst>
                </a:gridCol>
              </a:tblGrid>
              <a:tr h="2711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del Requerimiento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Descripción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Prioridad</a:t>
                      </a:r>
                      <a:endParaRPr lang="es-PE" sz="1400" dirty="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Criterios de Aceptación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8980805"/>
                  </a:ext>
                </a:extLst>
              </a:tr>
              <a:tr h="3451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RNF01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Rendimiento y Escalabilidad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debe manejar al menos 10,000 comentarios por hora sin degradar el rendimiento.</a:t>
                      </a:r>
                      <a:endParaRPr lang="es-MX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415557"/>
                  </a:ext>
                </a:extLst>
              </a:tr>
              <a:tr h="5673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RNF02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Disponibilidad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debe estar disponible al menos el 99.9% del tiempo, garantizando un tiempo de inactividad no superior a 8.76 horas al año.</a:t>
                      </a:r>
                      <a:endParaRPr lang="es-MX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57419"/>
                  </a:ext>
                </a:extLst>
              </a:tr>
              <a:tr h="64145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RNF03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Seguridad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debe implementar autenticación segura y encriptación de datos, cumpliendo con las normativas de protección de datos (por ejemplo, GDPR)</a:t>
                      </a:r>
                      <a:endParaRPr lang="es-MX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465575"/>
                  </a:ext>
                </a:extLst>
              </a:tr>
              <a:tr h="4933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RNF04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Privacidad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datos personales de los usuarios deben ser tratados conforme a las políticas de privacidad y no deben ser accesibles a personal no autorizado</a:t>
                      </a:r>
                      <a:endParaRPr lang="es-MX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007532"/>
                  </a:ext>
                </a:extLst>
              </a:tr>
              <a:tr h="4192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RNF05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Compatibilidad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debe ser compatible con los navegadores web modernos (Chrome, Firefox, Safari, Edge).</a:t>
                      </a:r>
                      <a:endParaRPr lang="es-MX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4865741"/>
                  </a:ext>
                </a:extLst>
              </a:tr>
              <a:tr h="64145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RNF06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Mantenibilidad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código del sistema debe seguir estándares de desarrollo que faciliten su mantenimiento y actualización, con documentación clara y completa.</a:t>
                      </a:r>
                      <a:endParaRPr lang="es-MX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434265"/>
                  </a:ext>
                </a:extLst>
              </a:tr>
              <a:tr h="4933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RNF07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Usabilidad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interfaz de usuario debe ser intuitiva y fácil de usar, con una curva de aprendizaje mínima para los administradores y usuarios finales.</a:t>
                      </a:r>
                      <a:endParaRPr lang="es-MX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4024"/>
                  </a:ext>
                </a:extLst>
              </a:tr>
              <a:tr h="4933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RNF08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Portabilidad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debe ser portable entre diferentes plataformas de servidores en la nube, como AWS, Google Cloud y Azure.</a:t>
                      </a:r>
                      <a:endParaRPr lang="es-MX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814319"/>
                  </a:ext>
                </a:extLst>
              </a:tr>
              <a:tr h="3451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RNF09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Fiabilidad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debe operar sin fallos críticos durante el 99.9% del tiempo operativo.</a:t>
                      </a:r>
                      <a:endParaRPr lang="es-MX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523105"/>
                  </a:ext>
                </a:extLst>
              </a:tr>
              <a:tr h="3451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RNF10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Eficiencia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tiempo de respuesta para el análisis de cada comentario no debe exceder los 2 segundos.</a:t>
                      </a:r>
                      <a:endParaRPr lang="es-MX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544243"/>
                  </a:ext>
                </a:extLst>
              </a:tr>
              <a:tr h="5673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RNF11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Documentación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Toda la documentación técnica y de usuario debe estar actualizada y ser accesible, incluyendo manuales de usuario, guías de instalación y mantenimiento.</a:t>
                      </a:r>
                      <a:endParaRPr lang="es-MX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571281"/>
                  </a:ext>
                </a:extLst>
              </a:tr>
              <a:tr h="3451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RNF12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Interoperabilidad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debe ser capaz de integrarse con sistemas de terceros mediante APIs estándar</a:t>
                      </a:r>
                      <a:endParaRPr lang="es-MX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9388796"/>
                  </a:ext>
                </a:extLst>
              </a:tr>
              <a:tr h="4192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RNF13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Adaptabilidad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  <a:endParaRPr lang="es-PE" sz="140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sistema debe permitir la configuración y adaptación a diferentes idiomas y contextos culturales.</a:t>
                      </a:r>
                      <a:endParaRPr lang="es-MX" sz="1400" dirty="0">
                        <a:effectLst/>
                      </a:endParaRPr>
                    </a:p>
                  </a:txBody>
                  <a:tcPr marL="15106" marR="15106" marT="15106" marB="1510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14230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AF08EA3-A234-BD87-2123-1A3F18C32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0775" y="21637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29283340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Berlín</Template>
  <TotalTime>61</TotalTime>
  <Words>1896</Words>
  <Application>Microsoft Office PowerPoint</Application>
  <PresentationFormat>Panorámica</PresentationFormat>
  <Paragraphs>190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Trebuchet MS</vt:lpstr>
      <vt:lpstr>ui-sans-serif</vt:lpstr>
      <vt:lpstr>Berlín</vt:lpstr>
      <vt:lpstr>CommentSentiment</vt:lpstr>
      <vt:lpstr>Introducción</vt:lpstr>
      <vt:lpstr>Descripción del Proyecto</vt:lpstr>
      <vt:lpstr>Planteamiento del Problema</vt:lpstr>
      <vt:lpstr>Solución Propuesta</vt:lpstr>
      <vt:lpstr>Análisis de Requerimientos Funcionales</vt:lpstr>
      <vt:lpstr>Presentación de PowerPoint</vt:lpstr>
      <vt:lpstr>Análisis de Requerimientos No Funcionales</vt:lpstr>
      <vt:lpstr>Presentación de PowerPoint</vt:lpstr>
      <vt:lpstr>Diagrama de Clases</vt:lpstr>
      <vt:lpstr>Diagrama de Actividades</vt:lpstr>
      <vt:lpstr>Diagrama de Secuencia</vt:lpstr>
      <vt:lpstr>Estudio de Factibilidad</vt:lpstr>
      <vt:lpstr>Presentación de PowerPoint</vt:lpstr>
      <vt:lpstr>Presentación de PowerPoint</vt:lpstr>
      <vt:lpstr>Presentación de PowerPoint</vt:lpstr>
      <vt:lpstr>Presentación de PowerPoint</vt:lpstr>
      <vt:lpstr>Análisis de Rentabilidad</vt:lpstr>
      <vt:lpstr>Conclusión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CommentSentiment</dc:title>
  <dc:creator>Crow .</dc:creator>
  <cp:lastModifiedBy>Crow .</cp:lastModifiedBy>
  <cp:revision>2</cp:revision>
  <dcterms:created xsi:type="dcterms:W3CDTF">2024-05-29T19:45:48Z</dcterms:created>
  <dcterms:modified xsi:type="dcterms:W3CDTF">2024-05-29T20:47:38Z</dcterms:modified>
</cp:coreProperties>
</file>